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3"/>
  </p:notesMasterIdLst>
  <p:sldIdLst>
    <p:sldId id="1864" r:id="rId5"/>
    <p:sldId id="1846" r:id="rId6"/>
    <p:sldId id="1869" r:id="rId7"/>
    <p:sldId id="1870" r:id="rId8"/>
    <p:sldId id="1871" r:id="rId9"/>
    <p:sldId id="1872" r:id="rId10"/>
    <p:sldId id="1874" r:id="rId11"/>
    <p:sldId id="1876" r:id="rId12"/>
    <p:sldId id="1877" r:id="rId13"/>
    <p:sldId id="1873" r:id="rId14"/>
    <p:sldId id="1881" r:id="rId15"/>
    <p:sldId id="1878" r:id="rId16"/>
    <p:sldId id="1879" r:id="rId17"/>
    <p:sldId id="1883" r:id="rId18"/>
    <p:sldId id="1880" r:id="rId19"/>
    <p:sldId id="1882" r:id="rId20"/>
    <p:sldId id="1859" r:id="rId21"/>
    <p:sldId id="1868" r:id="rId2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0000"/>
    <a:srgbClr val="F69000"/>
    <a:srgbClr val="01C2D1"/>
    <a:srgbClr val="FE4387"/>
    <a:srgbClr val="007788"/>
    <a:srgbClr val="297C2A"/>
    <a:srgbClr val="D6D734"/>
    <a:srgbClr val="005C68"/>
    <a:srgbClr val="3B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997822-5762-E5C1-7C7B-E894BCC7BA97}" v="139" dt="2026-02-04T13:16:44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‹Nr.›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6DB27-03BF-E63C-B3CD-1AA7D2157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F81BA-5CB9-AB6B-C20D-D384E1802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CAAEEF-8FB8-7DD0-452D-999F7F36E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A5EF-128E-DFD1-4AE8-74F5DEB022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789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ACF5-6D22-2D60-D82E-9E2752EE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4BAD7E-1050-2C71-FABD-97729AF6E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5B7BCD-CFFD-EE13-67CB-C33D61BAE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A07B2-4A79-6B79-99ED-B0ECD0164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4984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5191-0569-4DC4-91C0-32BE2B3AB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 anchor="ctr"/>
          <a:lstStyle>
            <a:lvl1pPr>
              <a:defRPr b="1"/>
            </a:lvl1pPr>
          </a:lstStyle>
          <a:p>
            <a:r>
              <a:rPr 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Insert subtitle here</a:t>
            </a:r>
          </a:p>
          <a:p>
            <a:pPr lvl="1"/>
            <a:r>
              <a:rPr lang="en-US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v3dev-lang-java.github.io/docs/support/fundamentals/actuators/ev3_large_motor.png" TargetMode="External"/><Relationship Id="rId2" Type="http://schemas.openxmlformats.org/officeDocument/2006/relationships/hyperlink" Target="https://ev3dev-lang-java.github.io/docs/support/fundamentals/actuators/ev3_medium_motor.jpg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flaticon.com/free-icon/casino_1055814?related_id=1055916&amp;origin=search" TargetMode="External"/><Relationship Id="rId4" Type="http://schemas.openxmlformats.org/officeDocument/2006/relationships/hyperlink" Target="https://ev3dev-lang-java.github.io/docs/support/fundamentals/sensors/ev3-touch-sensor/ev3_touch_sensor.p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71525" y="294868"/>
            <a:ext cx="5128588" cy="1335860"/>
          </a:xfrm>
        </p:spPr>
        <p:txBody>
          <a:bodyPr lIns="91440" tIns="45720" rIns="91440" bIns="45720" anchor="ctr">
            <a:noAutofit/>
          </a:bodyPr>
          <a:lstStyle/>
          <a:p>
            <a:r>
              <a:rPr lang="de-DE">
                <a:ea typeface="+mj-lt"/>
                <a:cs typeface="+mj-lt"/>
              </a:rPr>
              <a:t>Einarmiger Bandit</a:t>
            </a:r>
          </a:p>
        </p:txBody>
      </p:sp>
      <p:pic>
        <p:nvPicPr>
          <p:cNvPr id="9" name="Picture 8" descr="A toy building blocks with a black background&#10;&#10;AI-generated content may be incorrect.">
            <a:extLst>
              <a:ext uri="{FF2B5EF4-FFF2-40B4-BE49-F238E27FC236}">
                <a16:creationId xmlns:a16="http://schemas.microsoft.com/office/drawing/2014/main" id="{4DCD3D70-8EBB-525E-2F0A-D2E193C9E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1361818"/>
            <a:ext cx="6212417" cy="412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9EA30-00E6-6EDF-4DE9-01E04C8609E8}"/>
              </a:ext>
            </a:extLst>
          </p:cNvPr>
          <p:cNvSpPr txBox="1"/>
          <p:nvPr/>
        </p:nvSpPr>
        <p:spPr>
          <a:xfrm>
            <a:off x="8505567" y="6579972"/>
            <a:ext cx="41333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tx1">
                    <a:lumMod val="76000"/>
                  </a:schemeClr>
                </a:solidFill>
                <a:latin typeface="Arial"/>
                <a:cs typeface="Arial"/>
              </a:rPr>
              <a:t>Bild </a:t>
            </a:r>
            <a:r>
              <a:rPr lang="en-US" sz="1200" err="1">
                <a:solidFill>
                  <a:schemeClr val="tx1">
                    <a:lumMod val="76000"/>
                  </a:schemeClr>
                </a:solidFill>
                <a:latin typeface="Arial"/>
                <a:cs typeface="Arial"/>
              </a:rPr>
              <a:t>bearbeitet</a:t>
            </a:r>
            <a:r>
              <a:rPr lang="en-US" sz="1200">
                <a:solidFill>
                  <a:schemeClr val="tx1">
                    <a:lumMod val="76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1200" err="1">
                <a:solidFill>
                  <a:schemeClr val="tx1">
                    <a:lumMod val="76000"/>
                  </a:schemeClr>
                </a:solidFill>
                <a:latin typeface="Arial"/>
                <a:cs typeface="Arial"/>
              </a:rPr>
              <a:t>durch</a:t>
            </a:r>
            <a:r>
              <a:rPr lang="en-US" sz="1200">
                <a:solidFill>
                  <a:schemeClr val="tx1">
                    <a:lumMod val="76000"/>
                  </a:schemeClr>
                </a:solidFill>
                <a:latin typeface="Arial"/>
                <a:cs typeface="Arial"/>
              </a:rPr>
              <a:t> ChatGPT (https://chatgpt.com)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0150C7-D64E-73B0-1A36-3FBB4BFF08E2}"/>
              </a:ext>
            </a:extLst>
          </p:cNvPr>
          <p:cNvSpPr txBox="1"/>
          <p:nvPr/>
        </p:nvSpPr>
        <p:spPr>
          <a:xfrm>
            <a:off x="10311193" y="5417718"/>
            <a:ext cx="607540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"/>
                <a:cs typeface="Arial"/>
              </a:rPr>
              <a:t>Von Alex und Ole</a:t>
            </a:r>
          </a:p>
        </p:txBody>
      </p:sp>
      <p:pic>
        <p:nvPicPr>
          <p:cNvPr id="6" name="Grafik 5" descr="Ein Bild, das Text, Schrift, Logo, Grafiken enthält.&#10;&#10;KI-generierte Inhalte können fehlerhaft sein.">
            <a:extLst>
              <a:ext uri="{FF2B5EF4-FFF2-40B4-BE49-F238E27FC236}">
                <a16:creationId xmlns:a16="http://schemas.microsoft.com/office/drawing/2014/main" id="{DD718C1E-DDA0-C404-58C2-D8AE233E8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48" y="-784095"/>
            <a:ext cx="4062953" cy="413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E0E2C-E9DF-2D1E-83C7-6346C6C8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318955-34BB-4DB7-552C-7FFAD7158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Softwarearchitektur</a:t>
            </a:r>
            <a:endParaRPr lang="de-DE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B046D0-4AAC-12A5-0915-752E37E54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endParaRPr lang="en-US" altLang="en-US" b="0">
              <a:cs typeface="Segoe U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43B3B-10AE-4841-0756-00946D3AC939}"/>
              </a:ext>
            </a:extLst>
          </p:cNvPr>
          <p:cNvSpPr txBox="1"/>
          <p:nvPr/>
        </p:nvSpPr>
        <p:spPr>
          <a:xfrm>
            <a:off x="524493" y="1543792"/>
            <a:ext cx="679862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Entwicklungsumgebung: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EV3Dev</a:t>
            </a:r>
          </a:p>
          <a:p>
            <a:pPr marL="742950" lvl="1" indent="-285750">
              <a:buFont typeface="Courier New"/>
              <a:buChar char="o"/>
            </a:pPr>
            <a:r>
              <a:rPr lang="de-DE" err="1">
                <a:solidFill>
                  <a:schemeClr val="bg1"/>
                </a:solidFill>
                <a:latin typeface="Arial"/>
                <a:cs typeface="Arial"/>
              </a:rPr>
              <a:t>Gradle</a:t>
            </a: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 als </a:t>
            </a:r>
            <a:r>
              <a:rPr lang="de-DE" err="1">
                <a:solidFill>
                  <a:schemeClr val="bg1"/>
                </a:solidFill>
                <a:latin typeface="Arial"/>
                <a:cs typeface="Arial"/>
              </a:rPr>
              <a:t>Buildsystem</a:t>
            </a:r>
            <a:endParaRPr lang="de-DE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de-DE" dirty="0" err="1">
                <a:solidFill>
                  <a:schemeClr val="bg1"/>
                </a:solidFill>
                <a:latin typeface="Arial"/>
                <a:cs typeface="Arial"/>
              </a:rPr>
              <a:t>IntelliJ</a:t>
            </a: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marL="742950" lvl="1" indent="-285750">
              <a:buFont typeface="Courier New"/>
              <a:buChar char="o"/>
            </a:pP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Vorüberlegungen: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Architektur soll alle Objekte, Threads, etc. In der Main erstellen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Tatsächliche Main-funktionalität läuft in einer anderen Klasse</a:t>
            </a: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Es soll möglich sein zu jeder Zeit im Programmablauf Spins aufzuladen</a:t>
            </a: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82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2D19F-22E8-4D53-5FDC-8AD8C6DD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>
            <a:extLst>
              <a:ext uri="{FF2B5EF4-FFF2-40B4-BE49-F238E27FC236}">
                <a16:creationId xmlns:a16="http://schemas.microsoft.com/office/drawing/2014/main" id="{EA30D5C5-51C9-4E72-1F62-D9E2297F205B}"/>
              </a:ext>
            </a:extLst>
          </p:cNvPr>
          <p:cNvSpPr/>
          <p:nvPr/>
        </p:nvSpPr>
        <p:spPr>
          <a:xfrm>
            <a:off x="7158228" y="1377456"/>
            <a:ext cx="2720337" cy="2350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6A6674A-04FA-E9CB-CB2D-ED60455520EE}"/>
              </a:ext>
            </a:extLst>
          </p:cNvPr>
          <p:cNvSpPr/>
          <p:nvPr/>
        </p:nvSpPr>
        <p:spPr>
          <a:xfrm>
            <a:off x="1465328" y="1377456"/>
            <a:ext cx="2720337" cy="23500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DE8F36-C497-8E88-0C50-D1C434F0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LU" dirty="0">
                <a:cs typeface="Segoe UI"/>
              </a:rPr>
              <a:t>Pseudo Klassendiagramm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3F76D01-D65C-ECE0-D1AF-08D00B897010}"/>
              </a:ext>
            </a:extLst>
          </p:cNvPr>
          <p:cNvSpPr/>
          <p:nvPr/>
        </p:nvSpPr>
        <p:spPr>
          <a:xfrm>
            <a:off x="1883664" y="1781556"/>
            <a:ext cx="1883664" cy="4480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CoinButtonInput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A1A2210-9E79-92A5-229A-5A08ABD4A9A7}"/>
              </a:ext>
            </a:extLst>
          </p:cNvPr>
          <p:cNvSpPr/>
          <p:nvPr/>
        </p:nvSpPr>
        <p:spPr>
          <a:xfrm>
            <a:off x="7629144" y="1769244"/>
            <a:ext cx="1883664" cy="4480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StartButtonInput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EAAFFC-417E-3FBE-67BB-1CC32EBF60ED}"/>
              </a:ext>
            </a:extLst>
          </p:cNvPr>
          <p:cNvSpPr/>
          <p:nvPr/>
        </p:nvSpPr>
        <p:spPr>
          <a:xfrm>
            <a:off x="1883664" y="2875308"/>
            <a:ext cx="1883664" cy="44805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MoneyInteractor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7FAD079-641D-1426-3A42-901CD9F030A9}"/>
              </a:ext>
            </a:extLst>
          </p:cNvPr>
          <p:cNvSpPr/>
          <p:nvPr/>
        </p:nvSpPr>
        <p:spPr>
          <a:xfrm>
            <a:off x="7629144" y="2875308"/>
            <a:ext cx="1883664" cy="44805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GameInteractor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C89AABD-20C4-84EA-4B58-787D3FECADD3}"/>
              </a:ext>
            </a:extLst>
          </p:cNvPr>
          <p:cNvSpPr/>
          <p:nvPr/>
        </p:nvSpPr>
        <p:spPr>
          <a:xfrm>
            <a:off x="4483608" y="4197096"/>
            <a:ext cx="2456688" cy="4480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BrickOutputController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B8DBE43-2BCF-BA0C-7A71-958FFBE26565}"/>
              </a:ext>
            </a:extLst>
          </p:cNvPr>
          <p:cNvSpPr/>
          <p:nvPr/>
        </p:nvSpPr>
        <p:spPr>
          <a:xfrm>
            <a:off x="9656064" y="4197096"/>
            <a:ext cx="2456688" cy="4480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CoinMotorController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735105-3489-3675-EDD2-04985B79A1FB}"/>
              </a:ext>
            </a:extLst>
          </p:cNvPr>
          <p:cNvSpPr/>
          <p:nvPr/>
        </p:nvSpPr>
        <p:spPr>
          <a:xfrm>
            <a:off x="7342632" y="4946824"/>
            <a:ext cx="2456688" cy="44805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RollMotorController</a:t>
            </a:r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153CB5-121F-F502-62F2-EF187E12D2DE}"/>
              </a:ext>
            </a:extLst>
          </p:cNvPr>
          <p:cNvSpPr/>
          <p:nvPr/>
        </p:nvSpPr>
        <p:spPr>
          <a:xfrm>
            <a:off x="4469892" y="2875308"/>
            <a:ext cx="2456688" cy="448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InMemoryGateway</a:t>
            </a:r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61D1E9F-B12D-121E-B7F5-E2230A4A65C7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2825496" y="2229612"/>
            <a:ext cx="0" cy="6456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FC1273B-0C39-720C-C467-FBDDF2B925B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3767328" y="3099336"/>
            <a:ext cx="7025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303A33B-D714-DD05-748E-4C7A075EE58E}"/>
              </a:ext>
            </a:extLst>
          </p:cNvPr>
          <p:cNvCxnSpPr>
            <a:cxnSpLocks/>
          </p:cNvCxnSpPr>
          <p:nvPr/>
        </p:nvCxnSpPr>
        <p:spPr>
          <a:xfrm>
            <a:off x="6926580" y="3099336"/>
            <a:ext cx="7025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F7E1EEC-F5EF-446E-FFD4-6B5EC662CED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570976" y="2229612"/>
            <a:ext cx="0" cy="6456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2939C2CC-328B-39E3-3E45-342F1A8575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25496" y="3323364"/>
            <a:ext cx="2886456" cy="8737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1D19E8EE-1CD4-3F4C-B2DF-D23675F5C926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711952" y="3323364"/>
            <a:ext cx="2859024" cy="8737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BB679125-D417-C24F-4487-C127A60C9CBE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5698236" y="3323364"/>
            <a:ext cx="13716" cy="8737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C7AD3E8-8B4C-BC92-A4A7-95E7633B0ED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8570976" y="3323364"/>
            <a:ext cx="0" cy="16234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1B353A9-2A61-EF84-AA67-99AFC2A5485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570976" y="3323364"/>
            <a:ext cx="2313432" cy="8737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DAF41E47-95C6-1D71-BC12-AFE609DAC2E1}"/>
              </a:ext>
            </a:extLst>
          </p:cNvPr>
          <p:cNvSpPr txBox="1"/>
          <p:nvPr/>
        </p:nvSpPr>
        <p:spPr>
          <a:xfrm>
            <a:off x="1425701" y="1334802"/>
            <a:ext cx="14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Thread 1: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82C835E-6811-4D85-ED5E-FBBCC293672F}"/>
              </a:ext>
            </a:extLst>
          </p:cNvPr>
          <p:cNvSpPr txBox="1"/>
          <p:nvPr/>
        </p:nvSpPr>
        <p:spPr>
          <a:xfrm>
            <a:off x="7125461" y="1360550"/>
            <a:ext cx="1472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Thread 2:</a:t>
            </a:r>
          </a:p>
        </p:txBody>
      </p:sp>
    </p:spTree>
    <p:extLst>
      <p:ext uri="{BB962C8B-B14F-4D97-AF65-F5344CB8AC3E}">
        <p14:creationId xmlns:p14="http://schemas.microsoft.com/office/powerpoint/2010/main" val="184181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9830C-4403-B819-8B0D-9089AE92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CC3B28-49F9-83B9-9543-885902EF4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LU" dirty="0"/>
              <a:t>Flussdiagramm Hauptprogramm </a:t>
            </a:r>
            <a:endParaRPr lang="de-LU" dirty="0">
              <a:cs typeface="Segoe UI"/>
            </a:endParaRPr>
          </a:p>
        </p:txBody>
      </p:sp>
      <p:pic>
        <p:nvPicPr>
          <p:cNvPr id="12" name="Picture 1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BA8F66B-514C-C7B7-F1C5-788AE84C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8" b="25962"/>
          <a:stretch>
            <a:fillRect/>
          </a:stretch>
        </p:blipFill>
        <p:spPr>
          <a:xfrm>
            <a:off x="1975696" y="1446253"/>
            <a:ext cx="8250512" cy="47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6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E290-5698-005B-7660-0C8B22EB4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A9054F-4961-E727-3971-49FB20D8F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 dirty="0"/>
              <a:t>Flussdiagramm Thread </a:t>
            </a:r>
            <a:endParaRPr lang="de-DE" dirty="0">
              <a:cs typeface="Segoe UI"/>
            </a:endParaRP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C8D966C8-B7FE-1E33-8EB4-0EF61915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270" t="72897" r="29820" b="-5607"/>
          <a:stretch>
            <a:fillRect/>
          </a:stretch>
        </p:blipFill>
        <p:spPr>
          <a:xfrm>
            <a:off x="956397" y="2030123"/>
            <a:ext cx="10271782" cy="342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7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3CEED-344D-E135-CE05-0EC4B1D40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3E982D-5732-AEB6-28F3-14D8F4E31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LU" dirty="0">
                <a:cs typeface="Segoe UI"/>
              </a:rPr>
              <a:t>Gewinnwahrscheinlichkeiten</a:t>
            </a:r>
          </a:p>
        </p:txBody>
      </p:sp>
      <p:pic>
        <p:nvPicPr>
          <p:cNvPr id="4" name="Picture 3" descr="A black background with white circles and text&#10;&#10;AI-generated content may be incorrect.">
            <a:extLst>
              <a:ext uri="{FF2B5EF4-FFF2-40B4-BE49-F238E27FC236}">
                <a16:creationId xmlns:a16="http://schemas.microsoft.com/office/drawing/2014/main" id="{9443061A-DDC2-F5D3-4596-A063B180E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288" y="1717160"/>
            <a:ext cx="3334615" cy="333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5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C6410A-906E-5378-6947-F37FB1F6E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E2DEBD-3DF1-A9C3-686F-38F0D7C91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>
                <a:solidFill>
                  <a:schemeClr val="bg1"/>
                </a:solidFill>
              </a:rPr>
              <a:t>Probleme während der Umsetzung</a:t>
            </a:r>
            <a:endParaRPr lang="de-DE">
              <a:solidFill>
                <a:schemeClr val="bg1"/>
              </a:solidFill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4BFAF5-C710-B260-CCA9-8F7ADE7F5E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endParaRPr lang="en-US" altLang="en-US" b="0">
              <a:cs typeface="Segoe UI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B27FE-F3CB-8893-022E-9EAC0A084E23}"/>
              </a:ext>
            </a:extLst>
          </p:cNvPr>
          <p:cNvSpPr txBox="1"/>
          <p:nvPr/>
        </p:nvSpPr>
        <p:spPr>
          <a:xfrm>
            <a:off x="623454" y="2048493"/>
            <a:ext cx="640277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Hardwareprobleme mit Münzeinwurf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Münzeinwurf kann auch betätigt werden ohne echtes Geld einzuwerfen</a:t>
            </a:r>
          </a:p>
          <a:p>
            <a:pPr marL="742950" lvl="1" indent="-285750">
              <a:buFont typeface="Courier New"/>
              <a:buChar char="o"/>
            </a:pP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Setup der Entwicklungsumgebung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 err="1">
                <a:solidFill>
                  <a:schemeClr val="bg1"/>
                </a:solidFill>
                <a:latin typeface="Arial"/>
                <a:cs typeface="Arial"/>
              </a:rPr>
              <a:t>Gradle</a:t>
            </a:r>
          </a:p>
          <a:p>
            <a:pPr marL="742950" lvl="1" indent="-285750">
              <a:buFont typeface="Courier New"/>
              <a:buChar char="o"/>
            </a:pPr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Ev3Dev</a:t>
            </a:r>
          </a:p>
        </p:txBody>
      </p:sp>
    </p:spTree>
    <p:extLst>
      <p:ext uri="{BB962C8B-B14F-4D97-AF65-F5344CB8AC3E}">
        <p14:creationId xmlns:p14="http://schemas.microsoft.com/office/powerpoint/2010/main" val="395344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6B61D-3B74-FB1A-A5CE-CCBCAC223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8C462F-BB68-9661-6EF4-13CDFE2F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081" y="238760"/>
            <a:ext cx="10515600" cy="1325880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de-DE"/>
              <a:t>Fazit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6136249-01A9-15B2-0EEA-F468F18A0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853327"/>
              </p:ext>
            </p:extLst>
          </p:nvPr>
        </p:nvGraphicFramePr>
        <p:xfrm>
          <a:off x="4506468" y="2382012"/>
          <a:ext cx="7323149" cy="34747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10597">
                  <a:extLst>
                    <a:ext uri="{9D8B030D-6E8A-4147-A177-3AD203B41FA5}">
                      <a16:colId xmlns:a16="http://schemas.microsoft.com/office/drawing/2014/main" val="2648521880"/>
                    </a:ext>
                  </a:extLst>
                </a:gridCol>
                <a:gridCol w="712552">
                  <a:extLst>
                    <a:ext uri="{9D8B030D-6E8A-4147-A177-3AD203B41FA5}">
                      <a16:colId xmlns:a16="http://schemas.microsoft.com/office/drawing/2014/main" val="1157424923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noProof="0" dirty="0">
                          <a:solidFill>
                            <a:srgbClr val="000000"/>
                          </a:solidFill>
                        </a:rPr>
                        <a:t>Spielautomat im Stil eines einarmigen Banditen (Münzeinwurf, Hebel, Walzen)</a:t>
                      </a:r>
                    </a:p>
                  </a:txBody>
                  <a:tcPr marL="167640" marR="167640" marT="83820" marB="83820"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latin typeface="Segoe UI"/>
                        </a:rPr>
                        <a:t>✅</a:t>
                      </a:r>
                      <a:endParaRPr lang="en-US" dirty="0"/>
                    </a:p>
                  </a:txBody>
                  <a:tcPr marL="167640" marR="167640" marT="83820" marB="83820"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382389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de-DE" sz="2400" noProof="0" dirty="0">
                          <a:solidFill>
                            <a:srgbClr val="000000"/>
                          </a:solidFill>
                        </a:rPr>
                        <a:t>Gewinnausgabe</a:t>
                      </a:r>
                    </a:p>
                  </a:txBody>
                  <a:tcPr marL="167640" marR="167640" marT="83820" marB="83820"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latin typeface="Segoe UI"/>
                        </a:rPr>
                        <a:t>✅</a:t>
                      </a:r>
                      <a:endParaRPr lang="en-US" dirty="0"/>
                    </a:p>
                  </a:txBody>
                  <a:tcPr marL="167640" marR="167640" marT="83820" marB="83820"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331005"/>
                  </a:ext>
                </a:extLst>
              </a:tr>
              <a:tr h="83819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sz="2400" b="0" i="0" u="none" strike="noStrike" noProof="0" dirty="0">
                          <a:solidFill>
                            <a:srgbClr val="000000"/>
                          </a:solidFill>
                          <a:latin typeface="Segoe UI"/>
                        </a:rPr>
                        <a:t>Anpassung der Gewinnchance</a:t>
                      </a:r>
                      <a:endParaRPr lang="en-US" sz="2400" b="0" i="0" u="none" strike="noStrike" noProof="0" dirty="0">
                        <a:solidFill>
                          <a:srgbClr val="000000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de-DE" sz="2400" noProof="0" dirty="0">
                        <a:solidFill>
                          <a:srgbClr val="000000"/>
                        </a:solidFill>
                      </a:endParaRPr>
                    </a:p>
                  </a:txBody>
                  <a:tcPr marL="167640" marR="167640" marT="83819" marB="83819"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latin typeface="Segoe UI"/>
                        </a:rPr>
                        <a:t>✅</a:t>
                      </a:r>
                      <a:endParaRPr lang="en-US" dirty="0"/>
                    </a:p>
                  </a:txBody>
                  <a:tcPr marL="167640" marR="167640" marT="83819" marB="83819"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447787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r>
                        <a:rPr lang="de-DE" sz="2400" noProof="0" dirty="0">
                          <a:solidFill>
                            <a:srgbClr val="000000"/>
                          </a:solidFill>
                        </a:rPr>
                        <a:t>Input / Output (Sound, LCD)</a:t>
                      </a:r>
                    </a:p>
                  </a:txBody>
                  <a:tcPr marL="167640" marR="167640" marT="83820" marB="83820"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3300" b="0" i="0" u="none" strike="noStrike" noProof="0" dirty="0">
                          <a:latin typeface="Segoe UI"/>
                        </a:rPr>
                        <a:t>➕</a:t>
                      </a:r>
                      <a:endParaRPr lang="en-US" dirty="0"/>
                    </a:p>
                  </a:txBody>
                  <a:tcPr marL="167640" marR="167640" marT="83820" marB="83820"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705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178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379914"/>
            <a:ext cx="9141397" cy="1231106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  <a:cs typeface="Segoe UI"/>
              </a:rPr>
              <a:t>Danke fürs Zuhören!</a:t>
            </a:r>
            <a:br>
              <a:rPr lang="de-DE" dirty="0">
                <a:solidFill>
                  <a:srgbClr val="C00000"/>
                </a:solidFill>
                <a:cs typeface="Segoe UI"/>
              </a:rPr>
            </a:br>
            <a:r>
              <a:rPr lang="de-DE" dirty="0">
                <a:solidFill>
                  <a:schemeClr val="bg1"/>
                </a:solidFill>
                <a:cs typeface="Segoe UI"/>
              </a:rPr>
              <a:t>Habt ihr noch Fragen?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2" name="Picture 1" descr="Einarmiger bandit - Kostenlose elektronik-Icons">
            <a:extLst>
              <a:ext uri="{FF2B5EF4-FFF2-40B4-BE49-F238E27FC236}">
                <a16:creationId xmlns:a16="http://schemas.microsoft.com/office/drawing/2014/main" id="{6FAE6AC1-6FC3-E218-61F3-7E30B71E8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42" y="4317999"/>
            <a:ext cx="1421028" cy="1421028"/>
          </a:xfrm>
          <a:prstGeom prst="rect">
            <a:avLst/>
          </a:prstGeom>
        </p:spPr>
      </p:pic>
      <p:pic>
        <p:nvPicPr>
          <p:cNvPr id="8" name="Picture 7" descr="A toy building blocks with a black background&#10;&#10;AI-generated content may be incorrect.">
            <a:extLst>
              <a:ext uri="{FF2B5EF4-FFF2-40B4-BE49-F238E27FC236}">
                <a16:creationId xmlns:a16="http://schemas.microsoft.com/office/drawing/2014/main" id="{6415D9C5-CAF6-AA07-C61B-3BC64D84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235" y="2686735"/>
            <a:ext cx="4908093" cy="3262528"/>
          </a:xfrm>
          <a:prstGeom prst="rect">
            <a:avLst/>
          </a:prstGeom>
        </p:spPr>
      </p:pic>
      <p:pic>
        <p:nvPicPr>
          <p:cNvPr id="11" name="Picture 10" descr="A casino sign with a red door&#10;&#10;AI-generated content may be incorrect.">
            <a:extLst>
              <a:ext uri="{FF2B5EF4-FFF2-40B4-BE49-F238E27FC236}">
                <a16:creationId xmlns:a16="http://schemas.microsoft.com/office/drawing/2014/main" id="{4818A38A-EFD5-C800-94AA-4FBB06907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2" y="2686221"/>
            <a:ext cx="1423774" cy="1416909"/>
          </a:xfrm>
          <a:prstGeom prst="rect">
            <a:avLst/>
          </a:prstGeom>
        </p:spPr>
      </p:pic>
      <p:pic>
        <p:nvPicPr>
          <p:cNvPr id="12" name="Picture 11" descr="A stack of red and white poker chips&#10;&#10;AI-generated content may be incorrect.">
            <a:extLst>
              <a:ext uri="{FF2B5EF4-FFF2-40B4-BE49-F238E27FC236}">
                <a16:creationId xmlns:a16="http://schemas.microsoft.com/office/drawing/2014/main" id="{7EE65531-B7D1-2A65-B301-1B7A39AA5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546" y="4532870"/>
            <a:ext cx="1341395" cy="132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10C06-8749-9F32-08C3-A89355A95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BB376E-6A31-AAA6-BF99-9581E810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>
                <a:cs typeface="Segoe UI"/>
              </a:rPr>
              <a:t>Quellen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3E23E-0C7E-F89E-FDAC-E567D60CA9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lIns="91440" tIns="45720" rIns="91440" bIns="45720" anchor="t"/>
          <a:lstStyle/>
          <a:p>
            <a:endParaRPr lang="en-US" altLang="en-US">
              <a:cs typeface="Segoe U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4FF8C5-A2C8-0D48-A206-3455628A1768}"/>
              </a:ext>
            </a:extLst>
          </p:cNvPr>
          <p:cNvSpPr txBox="1"/>
          <p:nvPr/>
        </p:nvSpPr>
        <p:spPr>
          <a:xfrm>
            <a:off x="5056908" y="1583376"/>
            <a:ext cx="661059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Diagramme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erstellt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/>
                <a:cs typeface="Arial"/>
              </a:rPr>
              <a:t>mit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 draw.io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https://ev3dev-lang-java.github.io/docs/support/fundamentals/actuators/ev3_medium_motor.jpg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https://ev3dev-lang-java.github.io/docs/support/fundamentals/actuators/ev3_large_motor.png</a:t>
            </a: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https://ev3dev-lang-java.github.io/docs/support/fundamentals/sensors/ev3-touch-sensor/ev3_touch_sensor.png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https://cdn-icons-png.flaticon.com/512/2321/2321490.png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https://www.flaticon.com/free-icon/casino_1055814?related_id=1055916&amp;origin=search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https://www.flaticon.com/free-icon/casino-chip_2460469?term=casino&amp;page=1&amp;position=43&amp;origin=search&amp;related_id=2460469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47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Gliederung</a:t>
            </a:r>
            <a:endParaRPr lang="de-DE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885208"/>
            <a:ext cx="6340929" cy="444434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r>
              <a:rPr lang="de-DE" altLang="en-US" b="0" dirty="0">
                <a:cs typeface="Segoe UI"/>
              </a:rPr>
              <a:t>Zielsetzung zu Begin</a:t>
            </a:r>
          </a:p>
          <a:p>
            <a:pPr marL="285750" indent="-285750">
              <a:buChar char="•"/>
            </a:pPr>
            <a:r>
              <a:rPr lang="de-DE" altLang="en-US" b="0" dirty="0">
                <a:cs typeface="Segoe UI"/>
              </a:rPr>
              <a:t>Projektplanung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altLang="en-US" dirty="0">
                <a:cs typeface="Segoe UI"/>
              </a:rPr>
              <a:t>Übersicht</a:t>
            </a:r>
            <a:endParaRPr lang="de-DE" altLang="en-US" b="0" dirty="0">
              <a:cs typeface="Segoe UI"/>
            </a:endParaRP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altLang="en-US" dirty="0">
                <a:cs typeface="Segoe UI"/>
              </a:rPr>
              <a:t>Gantt-Diagramm</a:t>
            </a:r>
          </a:p>
          <a:p>
            <a:pPr marL="285750" indent="-285750">
              <a:buChar char="•"/>
            </a:pPr>
            <a:r>
              <a:rPr lang="de-DE" altLang="en-US" b="0" dirty="0">
                <a:cs typeface="Segoe UI"/>
              </a:rPr>
              <a:t>Umsetzung der Hardware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altLang="en-US" dirty="0">
                <a:cs typeface="Segoe UI"/>
              </a:rPr>
              <a:t>Drei einzelne Komponenten</a:t>
            </a:r>
          </a:p>
          <a:p>
            <a:pPr marL="285750" indent="-285750">
              <a:buChar char="•"/>
            </a:pPr>
            <a:r>
              <a:rPr lang="de-DE" altLang="en-US" b="0" dirty="0">
                <a:cs typeface="Segoe UI"/>
              </a:rPr>
              <a:t>Softwarearchitektur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altLang="en-US" dirty="0">
                <a:cs typeface="Segoe UI"/>
              </a:rPr>
              <a:t>Pseudo Klassendiagramm</a:t>
            </a:r>
            <a:endParaRPr lang="de-DE" altLang="en-US" b="0" dirty="0">
              <a:cs typeface="Segoe UI"/>
            </a:endParaRP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altLang="en-US" dirty="0">
                <a:cs typeface="Segoe UI"/>
              </a:rPr>
              <a:t>Programmablaufplan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en-US" b="0" dirty="0">
                <a:cs typeface="Segoe UI"/>
              </a:rPr>
              <a:t>Fazit</a:t>
            </a:r>
          </a:p>
          <a:p>
            <a:pPr marL="285750" indent="-285750">
              <a:buChar char="•"/>
            </a:pPr>
            <a:endParaRPr lang="de-DE" altLang="en-US" b="0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7BA156-0F0B-5F3B-9092-368AD2CDC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9FD5AF-4B52-2BF8-9DC3-AB354D81E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Zielsetzung zu Begin</a:t>
            </a:r>
            <a:endParaRPr lang="de-DE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772A0-02DE-D44B-FFEF-14BFC2E06A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de-DE" b="0" dirty="0">
                <a:cs typeface="Segoe UI"/>
              </a:rPr>
              <a:t>Spielautomat im Stil eines einarmigen Banditen</a:t>
            </a:r>
          </a:p>
          <a:p>
            <a:pPr marL="285750" indent="-285750">
              <a:buChar char="•"/>
            </a:pPr>
            <a:r>
              <a:rPr lang="de-DE" b="0" dirty="0">
                <a:cs typeface="Segoe UI"/>
              </a:rPr>
              <a:t>Münzeinwurf</a:t>
            </a:r>
          </a:p>
          <a:p>
            <a:pPr marL="285750" indent="-285750">
              <a:buChar char="•"/>
            </a:pPr>
            <a:r>
              <a:rPr lang="de-DE" b="0" dirty="0">
                <a:cs typeface="Segoe UI"/>
              </a:rPr>
              <a:t>Hebel zum Spielstart</a:t>
            </a:r>
          </a:p>
          <a:p>
            <a:pPr marL="285750" indent="-285750">
              <a:buChar char="•"/>
            </a:pPr>
            <a:r>
              <a:rPr lang="de-DE" b="0" dirty="0">
                <a:cs typeface="Segoe UI"/>
              </a:rPr>
              <a:t>Bei einem Gewinn soll Geld aus der "Bank" ausgegeben werden</a:t>
            </a:r>
          </a:p>
          <a:p>
            <a:pPr marL="285750" indent="-285750">
              <a:buChar char="•"/>
            </a:pPr>
            <a:r>
              <a:rPr lang="de-DE" b="0" dirty="0">
                <a:cs typeface="Segoe UI"/>
              </a:rPr>
              <a:t>Gewinnchancen passen sich verlorenen Spielen an</a:t>
            </a:r>
          </a:p>
          <a:p>
            <a:pPr marL="514350" lvl="1" indent="-285750">
              <a:buFont typeface="Courier New" panose="020B0604020202020204" pitchFamily="34" charset="0"/>
              <a:buChar char="o"/>
            </a:pPr>
            <a:r>
              <a:rPr lang="de-DE" dirty="0">
                <a:cs typeface="Segoe UI"/>
              </a:rPr>
              <a:t>Viele Verluste in folge </a:t>
            </a:r>
            <a:r>
              <a:rPr lang="de-DE" dirty="0">
                <a:ea typeface="+mn-lt"/>
                <a:cs typeface="+mn-lt"/>
              </a:rPr>
              <a:t>➫ höhere Gewinnchance</a:t>
            </a:r>
          </a:p>
        </p:txBody>
      </p:sp>
    </p:spTree>
    <p:extLst>
      <p:ext uri="{BB962C8B-B14F-4D97-AF65-F5344CB8AC3E}">
        <p14:creationId xmlns:p14="http://schemas.microsoft.com/office/powerpoint/2010/main" val="36206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40FE-2437-EA29-5D38-8DD56E369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48977B-8B78-8496-E796-C09AADA6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Projektplanung</a:t>
            </a:r>
            <a:endParaRPr lang="de-DE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63535D-99E1-FDE0-B3D9-AC8C384A06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1158237"/>
          </a:xfrm>
        </p:spPr>
        <p:txBody>
          <a:bodyPr lIns="91440" tIns="45720" rIns="91440" bIns="45720" anchor="t"/>
          <a:lstStyle/>
          <a:p>
            <a:r>
              <a:rPr lang="de-DE" altLang="en-US">
                <a:cs typeface="Segoe UI"/>
              </a:rPr>
              <a:t>Darstellung der verschiedenen, zu Beginn definierten Projektphasen:</a:t>
            </a:r>
          </a:p>
        </p:txBody>
      </p:sp>
      <p:graphicFrame>
        <p:nvGraphicFramePr>
          <p:cNvPr id="18" name="Group 85">
            <a:extLst>
              <a:ext uri="{FF2B5EF4-FFF2-40B4-BE49-F238E27FC236}">
                <a16:creationId xmlns:a16="http://schemas.microsoft.com/office/drawing/2014/main" id="{FEC8D3A4-1EDF-A832-B9F9-1ECD48CFC2AA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863648215"/>
              </p:ext>
            </p:extLst>
          </p:nvPr>
        </p:nvGraphicFramePr>
        <p:xfrm>
          <a:off x="757238" y="2592388"/>
          <a:ext cx="10668000" cy="2834640"/>
        </p:xfrm>
        <a:graphic>
          <a:graphicData uri="http://schemas.openxmlformats.org/drawingml/2006/table">
            <a:tbl>
              <a:tblPr firstRow="1"/>
              <a:tblGrid>
                <a:gridCol w="177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1.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Schritt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2.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Schritt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3.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Schritt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4. Schritt</a:t>
                      </a:r>
                      <a:endParaRPr kumimoji="0" lang="en-US"/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5.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Schritt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6.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Schritt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18.10.2025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18.10.2025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03.11.2025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03.11.2025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08.12.2025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12.01.2026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736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Zielsetzung aufstellen</a:t>
                      </a:r>
                      <a:endParaRPr kumimoji="0" lang="de-DE" sz="14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Hardware aufbauen</a:t>
                      </a:r>
                      <a:endParaRPr kumimoji="0" lang="de-DE" sz="14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Entwicklungs-umgebung einrichten</a:t>
                      </a:r>
                      <a:endParaRPr kumimoji="0" lang="de-DE" sz="14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Softwarearchitektur planen</a:t>
                      </a:r>
                      <a:endParaRPr kumimoji="0" lang="de-DE" sz="14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Implementation</a:t>
                      </a:r>
                      <a:endParaRPr kumimoji="0" lang="de-DE" sz="1400" b="0" i="0" u="none" strike="noStrike" cap="none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</a:pPr>
                      <a:r>
                        <a:rPr lang="de-DE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Testen des Systems und Einbau zusätzlicher Features</a:t>
                      </a:r>
                      <a:endParaRPr kumimoji="0" lang="de-DE" sz="1400" b="0" i="0" u="none" strike="noStrike" cap="none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T="182880" horzOverflow="overflow">
                    <a:lnL w="6350" cap="flat" cmpd="sng" algn="ctr">
                      <a:solidFill>
                        <a:schemeClr val="tx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Arrow: Right 1">
            <a:extLst>
              <a:ext uri="{FF2B5EF4-FFF2-40B4-BE49-F238E27FC236}">
                <a16:creationId xmlns:a16="http://schemas.microsoft.com/office/drawing/2014/main" id="{F84EA902-42C5-DFEF-D5E6-A9CF62144D9C}"/>
              </a:ext>
            </a:extLst>
          </p:cNvPr>
          <p:cNvSpPr/>
          <p:nvPr/>
        </p:nvSpPr>
        <p:spPr>
          <a:xfrm>
            <a:off x="1203614" y="5575079"/>
            <a:ext cx="9797142" cy="1880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3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46D83-6F49-09ED-A701-55CC7D08E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14118-62C6-EB41-D814-ED4BA4084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de-DE" dirty="0">
                <a:solidFill>
                  <a:srgbClr val="939393"/>
                </a:solidFill>
                <a:cs typeface="Segoe UI"/>
              </a:rPr>
              <a:t>Gantt-Diagramm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125433-7548-DAB0-DC60-77E1AEF1C0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054134"/>
              </p:ext>
            </p:extLst>
          </p:nvPr>
        </p:nvGraphicFramePr>
        <p:xfrm>
          <a:off x="1039090" y="1365662"/>
          <a:ext cx="10127507" cy="45027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11532">
                  <a:extLst>
                    <a:ext uri="{9D8B030D-6E8A-4147-A177-3AD203B41FA5}">
                      <a16:colId xmlns:a16="http://schemas.microsoft.com/office/drawing/2014/main" val="4219342573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260458046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2757460450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2205498772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4120701860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3832549342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2805413374"/>
                    </a:ext>
                  </a:extLst>
                </a:gridCol>
                <a:gridCol w="1059425">
                  <a:extLst>
                    <a:ext uri="{9D8B030D-6E8A-4147-A177-3AD203B41FA5}">
                      <a16:colId xmlns:a16="http://schemas.microsoft.com/office/drawing/2014/main" val="981070796"/>
                    </a:ext>
                  </a:extLst>
                </a:gridCol>
              </a:tblGrid>
              <a:tr h="643246"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1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2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3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4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5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6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Termin 7</a:t>
                      </a: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6017121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Zielsetzung aufstellen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kern="1200" noProof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E4387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587588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Hardware aufbauen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de-DE" sz="1800" kern="1200" noProof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1C2D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1C2D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077999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Entwicklungsumgebung einrichten 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7715052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Softwarearchitektur planen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79507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Implementation der Software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41928"/>
                  </a:ext>
                </a:extLst>
              </a:tr>
              <a:tr h="643246">
                <a:tc>
                  <a:txBody>
                    <a:bodyPr/>
                    <a:lstStyle/>
                    <a:p>
                      <a:r>
                        <a:rPr lang="de-DE" noProof="0" dirty="0">
                          <a:solidFill>
                            <a:srgbClr val="000000"/>
                          </a:solidFill>
                        </a:rPr>
                        <a:t>Testen des Systems</a:t>
                      </a:r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de-DE" noProof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>
                      <a:solidFill>
                        <a:srgbClr val="000000"/>
                      </a:solidFill>
                    </a:lnL>
                    <a:lnR w="0">
                      <a:noFill/>
                    </a:lnR>
                    <a:lnT w="12700">
                      <a:solidFill>
                        <a:srgbClr val="000000"/>
                      </a:solidFill>
                    </a:lnT>
                    <a:lnB w="0">
                      <a:noFill/>
                    </a:lnB>
                    <a:solidFill>
                      <a:srgbClr val="F69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57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538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0F2E-01F7-2E38-09F9-1DA96449F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735A2C-57FB-76D9-FF91-B45605FD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3308CB-992D-E870-17C9-318A2F49C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927425"/>
          </a:xfrm>
        </p:spPr>
        <p:txBody>
          <a:bodyPr lIns="91440" tIns="45720" rIns="91440" bIns="45720" anchor="t"/>
          <a:lstStyle/>
          <a:p>
            <a:r>
              <a:rPr lang="de-DE" altLang="en-US">
                <a:cs typeface="Segoe UI"/>
              </a:rPr>
              <a:t>Das Projekt kann in die folgenden drei Hardwaremodule aufgeteilt werden:</a:t>
            </a:r>
          </a:p>
          <a:p>
            <a:endParaRPr lang="en-US"/>
          </a:p>
        </p:txBody>
      </p:sp>
      <p:pic>
        <p:nvPicPr>
          <p:cNvPr id="679" name="Picture 678" descr="A building blocks on a table&#10;&#10;AI-generated content may be incorrect.">
            <a:extLst>
              <a:ext uri="{FF2B5EF4-FFF2-40B4-BE49-F238E27FC236}">
                <a16:creationId xmlns:a16="http://schemas.microsoft.com/office/drawing/2014/main" id="{D495A64B-B9BF-946E-4FA3-3C0C4978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0" r="-205" b="13580"/>
          <a:stretch>
            <a:fillRect/>
          </a:stretch>
        </p:blipFill>
        <p:spPr>
          <a:xfrm>
            <a:off x="760024" y="2019776"/>
            <a:ext cx="2779411" cy="2818876"/>
          </a:xfrm>
          <a:prstGeom prst="rect">
            <a:avLst/>
          </a:prstGeom>
        </p:spPr>
      </p:pic>
      <p:pic>
        <p:nvPicPr>
          <p:cNvPr id="680" name="Picture 679" descr="A toy building blocks on a table&#10;&#10;AI-generated content may be incorrect.">
            <a:extLst>
              <a:ext uri="{FF2B5EF4-FFF2-40B4-BE49-F238E27FC236}">
                <a16:creationId xmlns:a16="http://schemas.microsoft.com/office/drawing/2014/main" id="{7BA81F2E-02E9-71F6-59B7-4AD3221D2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069" y="2023479"/>
            <a:ext cx="2112645" cy="2815167"/>
          </a:xfrm>
          <a:prstGeom prst="rect">
            <a:avLst/>
          </a:prstGeom>
        </p:spPr>
      </p:pic>
      <p:pic>
        <p:nvPicPr>
          <p:cNvPr id="681" name="Picture 680" descr="A toy blocks on a table&#10;&#10;AI-generated content may be incorrect.">
            <a:extLst>
              <a:ext uri="{FF2B5EF4-FFF2-40B4-BE49-F238E27FC236}">
                <a16:creationId xmlns:a16="http://schemas.microsoft.com/office/drawing/2014/main" id="{F5CFDBA6-3CEF-D556-57B8-7ABD78B3A6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7679" r="-205" b="20887"/>
          <a:stretch>
            <a:fillRect/>
          </a:stretch>
        </p:blipFill>
        <p:spPr>
          <a:xfrm>
            <a:off x="3995365" y="2027291"/>
            <a:ext cx="4208161" cy="2807657"/>
          </a:xfrm>
          <a:prstGeom prst="rect">
            <a:avLst/>
          </a:prstGeom>
        </p:spPr>
      </p:pic>
      <p:sp>
        <p:nvSpPr>
          <p:cNvPr id="682" name="TextBox 681">
            <a:extLst>
              <a:ext uri="{FF2B5EF4-FFF2-40B4-BE49-F238E27FC236}">
                <a16:creationId xmlns:a16="http://schemas.microsoft.com/office/drawing/2014/main" id="{D666977E-C256-9848-1524-B96B02BD3049}"/>
              </a:ext>
            </a:extLst>
          </p:cNvPr>
          <p:cNvSpPr txBox="1"/>
          <p:nvPr/>
        </p:nvSpPr>
        <p:spPr>
          <a:xfrm>
            <a:off x="762000" y="4918363"/>
            <a:ext cx="28599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"/>
                <a:cs typeface="Arial"/>
              </a:rPr>
              <a:t>Münzeinwurf, Bank und Münzausgabe</a:t>
            </a:r>
            <a:endParaRPr lang="de-DE">
              <a:solidFill>
                <a:schemeClr val="bg1"/>
              </a:solidFill>
              <a:cs typeface="Arial"/>
            </a:endParaRPr>
          </a:p>
        </p:txBody>
      </p:sp>
      <p:sp>
        <p:nvSpPr>
          <p:cNvPr id="683" name="TextBox 682">
            <a:extLst>
              <a:ext uri="{FF2B5EF4-FFF2-40B4-BE49-F238E27FC236}">
                <a16:creationId xmlns:a16="http://schemas.microsoft.com/office/drawing/2014/main" id="{36008A9C-651F-C687-FB1D-F78D0AC3E6A5}"/>
              </a:ext>
            </a:extLst>
          </p:cNvPr>
          <p:cNvSpPr txBox="1"/>
          <p:nvPr/>
        </p:nvSpPr>
        <p:spPr>
          <a:xfrm>
            <a:off x="3998025" y="4918363"/>
            <a:ext cx="42058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"/>
                <a:cs typeface="Arial"/>
              </a:rPr>
              <a:t>Walzen und EV3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85" name="TextBox 684">
            <a:extLst>
              <a:ext uri="{FF2B5EF4-FFF2-40B4-BE49-F238E27FC236}">
                <a16:creationId xmlns:a16="http://schemas.microsoft.com/office/drawing/2014/main" id="{0F02E727-3D35-5EFD-5B00-D3F0AC71E442}"/>
              </a:ext>
            </a:extLst>
          </p:cNvPr>
          <p:cNvSpPr txBox="1"/>
          <p:nvPr/>
        </p:nvSpPr>
        <p:spPr>
          <a:xfrm>
            <a:off x="8649194" y="4918363"/>
            <a:ext cx="2859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solidFill>
                  <a:schemeClr val="bg1"/>
                </a:solidFill>
                <a:latin typeface="Arial"/>
                <a:cs typeface="Arial"/>
              </a:rPr>
              <a:t>Start-Hebel</a:t>
            </a:r>
            <a:endParaRPr lang="de-DE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34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278-D3F2-51A5-3F71-674BB235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FF263C-FBF9-53AF-5779-0FF36077A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 err="1"/>
              <a:t>Münzeinwurf</a:t>
            </a:r>
            <a:endParaRPr lang="en-US" dirty="0" err="1"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8D9C98-6DD4-D9DA-80E7-8A8FF3531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endParaRPr lang="en-US" altLang="en-US" b="0">
              <a:cs typeface="Segoe UI"/>
            </a:endParaRPr>
          </a:p>
          <a:p>
            <a:endParaRPr lang="en-US"/>
          </a:p>
        </p:txBody>
      </p:sp>
      <p:pic>
        <p:nvPicPr>
          <p:cNvPr id="5" name="Picture 4" descr="A building blocks on a table&#10;&#10;AI-generated content may be incorrect.">
            <a:extLst>
              <a:ext uri="{FF2B5EF4-FFF2-40B4-BE49-F238E27FC236}">
                <a16:creationId xmlns:a16="http://schemas.microsoft.com/office/drawing/2014/main" id="{E6E026FC-6590-F3E5-26B6-39D8FACC4E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0" r="-205" b="13580"/>
          <a:stretch>
            <a:fillRect/>
          </a:stretch>
        </p:blipFill>
        <p:spPr>
          <a:xfrm>
            <a:off x="7390414" y="971"/>
            <a:ext cx="4917244" cy="4977876"/>
          </a:xfrm>
          <a:prstGeom prst="rect">
            <a:avLst/>
          </a:prstGeom>
        </p:spPr>
      </p:pic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1300C877-7D0A-3FCB-B9AD-9BDA605F2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6" y="1481599"/>
            <a:ext cx="1820334" cy="1365250"/>
          </a:xfrm>
          <a:prstGeom prst="rect">
            <a:avLst/>
          </a:prstGeom>
        </p:spPr>
      </p:pic>
      <p:pic>
        <p:nvPicPr>
          <p:cNvPr id="8" name="Picture 7" descr="ScreenShot">
            <a:extLst>
              <a:ext uri="{FF2B5EF4-FFF2-40B4-BE49-F238E27FC236}">
                <a16:creationId xmlns:a16="http://schemas.microsoft.com/office/drawing/2014/main" id="{A4273940-F502-7F49-EF64-A413274760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447" b="-3257"/>
          <a:stretch>
            <a:fillRect/>
          </a:stretch>
        </p:blipFill>
        <p:spPr>
          <a:xfrm>
            <a:off x="4869708" y="3545417"/>
            <a:ext cx="2032000" cy="142972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B74131-42E5-A22A-3852-168DEDD74789}"/>
              </a:ext>
            </a:extLst>
          </p:cNvPr>
          <p:cNvCxnSpPr/>
          <p:nvPr/>
        </p:nvCxnSpPr>
        <p:spPr>
          <a:xfrm>
            <a:off x="6521532" y="2078181"/>
            <a:ext cx="3329049" cy="370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F841FF-118F-1440-5FAF-F2C6F453F654}"/>
              </a:ext>
            </a:extLst>
          </p:cNvPr>
          <p:cNvCxnSpPr>
            <a:cxnSpLocks/>
          </p:cNvCxnSpPr>
          <p:nvPr/>
        </p:nvCxnSpPr>
        <p:spPr>
          <a:xfrm flipV="1">
            <a:off x="6917376" y="3220191"/>
            <a:ext cx="2239575" cy="767937"/>
          </a:xfrm>
          <a:prstGeom prst="straightConnector1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F6A905-20FE-7A61-3504-E226A4C8A8E0}"/>
              </a:ext>
            </a:extLst>
          </p:cNvPr>
          <p:cNvSpPr txBox="1"/>
          <p:nvPr/>
        </p:nvSpPr>
        <p:spPr>
          <a:xfrm>
            <a:off x="564077" y="1791194"/>
            <a:ext cx="395844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1x Touch Sensor:</a:t>
            </a:r>
            <a:endParaRPr lang="de-DE" dirty="0">
              <a:solidFill>
                <a:schemeClr val="bg1"/>
              </a:solidFill>
              <a:cs typeface="Arial"/>
            </a:endParaRPr>
          </a:p>
          <a:p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Erkennt die Münze im Münzschlitz</a:t>
            </a:r>
            <a:endParaRPr lang="de-DE" dirty="0">
              <a:solidFill>
                <a:schemeClr val="bg1"/>
              </a:solidFill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lvl="1"/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indent="-457200"/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1x Medium Motor:</a:t>
            </a:r>
          </a:p>
          <a:p>
            <a:pPr indent="-457200"/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Schüttet den Gewinn aus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95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3B463-765F-959E-49E1-BD51C629D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63776D-96A6-3600-489F-5E4E5FB26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 err="1"/>
              <a:t>Walzen</a:t>
            </a:r>
            <a:r>
              <a:rPr lang="en-US" dirty="0"/>
              <a:t> und EV3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0829E4-1747-815B-40C2-035C6AC652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373186"/>
            <a:ext cx="2078181" cy="416345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endParaRPr lang="de-DE" altLang="en-US" dirty="0">
              <a:cs typeface="Segoe UI"/>
            </a:endParaRPr>
          </a:p>
          <a:p>
            <a:pPr marL="285750" indent="-285750">
              <a:buChar char="•"/>
            </a:pPr>
            <a:endParaRPr lang="de-DE" altLang="en-US" dirty="0">
              <a:cs typeface="Segoe UI"/>
            </a:endParaRPr>
          </a:p>
          <a:p>
            <a:pPr marL="285750" indent="-285750">
              <a:buChar char="•"/>
            </a:pPr>
            <a:endParaRPr lang="de-DE" altLang="en-US" dirty="0">
              <a:cs typeface="Segoe UI"/>
            </a:endParaRPr>
          </a:p>
          <a:p>
            <a:pPr marL="285750" indent="-285750">
              <a:buChar char="•"/>
            </a:pPr>
            <a:endParaRPr lang="de-DE" altLang="en-US" dirty="0">
              <a:cs typeface="Segoe UI"/>
            </a:endParaRPr>
          </a:p>
          <a:p>
            <a:r>
              <a:rPr lang="de-DE" altLang="en-US" dirty="0">
                <a:cs typeface="Segoe UI"/>
              </a:rPr>
              <a:t>3x Medium Motor:</a:t>
            </a:r>
          </a:p>
          <a:p>
            <a:r>
              <a:rPr lang="de-DE" altLang="en-US" dirty="0">
                <a:cs typeface="Segoe UI"/>
              </a:rPr>
              <a:t>Dreht die Walzen zur berechneten Position </a:t>
            </a:r>
          </a:p>
          <a:p>
            <a:endParaRPr lang="en-US">
              <a:cs typeface="Segoe UI"/>
            </a:endParaRPr>
          </a:p>
        </p:txBody>
      </p:sp>
      <p:pic>
        <p:nvPicPr>
          <p:cNvPr id="681" name="Picture 680" descr="A toy blocks on a table&#10;&#10;AI-generated content may be incorrect.">
            <a:extLst>
              <a:ext uri="{FF2B5EF4-FFF2-40B4-BE49-F238E27FC236}">
                <a16:creationId xmlns:a16="http://schemas.microsoft.com/office/drawing/2014/main" id="{8741FE44-F555-61AE-6963-5B81EAA62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679" r="-205" b="20887"/>
          <a:stretch>
            <a:fillRect/>
          </a:stretch>
        </p:blipFill>
        <p:spPr>
          <a:xfrm>
            <a:off x="6380326" y="2165836"/>
            <a:ext cx="5811330" cy="3866541"/>
          </a:xfrm>
          <a:prstGeom prst="rect">
            <a:avLst/>
          </a:prstGeom>
        </p:spPr>
      </p:pic>
      <p:pic>
        <p:nvPicPr>
          <p:cNvPr id="2" name="Picture 1" descr="ScreenShot">
            <a:extLst>
              <a:ext uri="{FF2B5EF4-FFF2-40B4-BE49-F238E27FC236}">
                <a16:creationId xmlns:a16="http://schemas.microsoft.com/office/drawing/2014/main" id="{3AB3618E-0980-B9AF-123E-5F73E832E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091" y="2755014"/>
            <a:ext cx="2286000" cy="1724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661816-D3D1-F893-D7ED-2CA073AE7412}"/>
              </a:ext>
            </a:extLst>
          </p:cNvPr>
          <p:cNvCxnSpPr>
            <a:cxnSpLocks/>
          </p:cNvCxnSpPr>
          <p:nvPr/>
        </p:nvCxnSpPr>
        <p:spPr>
          <a:xfrm flipV="1">
            <a:off x="5343895" y="3616035"/>
            <a:ext cx="2052452" cy="5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465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8271-AEDA-B124-EAB8-9E43CB330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B34BE-785E-E7FF-A997-401B0121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 dirty="0"/>
              <a:t>Start-Hebel</a:t>
            </a:r>
            <a:endParaRPr lang="en-US" dirty="0" err="1">
              <a:cs typeface="Segoe UI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CC29F-E1AD-8C49-2C16-3F2467D9A4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 lIns="91440" tIns="45720" rIns="91440" bIns="45720" anchor="t"/>
          <a:lstStyle/>
          <a:p>
            <a:pPr marL="285750" indent="-285750">
              <a:buChar char="•"/>
            </a:pPr>
            <a:endParaRPr lang="en-US" altLang="en-US" b="0">
              <a:cs typeface="Segoe UI"/>
            </a:endParaRPr>
          </a:p>
          <a:p>
            <a:endParaRPr lang="en-US"/>
          </a:p>
        </p:txBody>
      </p:sp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A506F8B7-02DA-573F-68BD-69931DB20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193" y="3767598"/>
            <a:ext cx="1820334" cy="1365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CAC4A-C4A4-7DE4-9074-B576B5B614C7}"/>
              </a:ext>
            </a:extLst>
          </p:cNvPr>
          <p:cNvSpPr txBox="1"/>
          <p:nvPr/>
        </p:nvSpPr>
        <p:spPr>
          <a:xfrm>
            <a:off x="761999" y="3859480"/>
            <a:ext cx="395844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1x Touch Sensor:</a:t>
            </a:r>
          </a:p>
          <a:p>
            <a:r>
              <a:rPr lang="de-DE" dirty="0">
                <a:solidFill>
                  <a:schemeClr val="bg1"/>
                </a:solidFill>
                <a:latin typeface="Arial"/>
                <a:cs typeface="Arial"/>
              </a:rPr>
              <a:t>Erkennt Betätigung des Hebels</a:t>
            </a:r>
          </a:p>
          <a:p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de-DE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 descr="A toy building blocks on a table&#10;&#10;AI-generated content may be incorrect.">
            <a:extLst>
              <a:ext uri="{FF2B5EF4-FFF2-40B4-BE49-F238E27FC236}">
                <a16:creationId xmlns:a16="http://schemas.microsoft.com/office/drawing/2014/main" id="{73CB5D78-D86A-AC3D-9FF4-F99679E0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68" y="4674"/>
            <a:ext cx="4903346" cy="653610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DBE7EB-977E-AAAF-EF80-FBDAB62DEC03}"/>
              </a:ext>
            </a:extLst>
          </p:cNvPr>
          <p:cNvCxnSpPr/>
          <p:nvPr/>
        </p:nvCxnSpPr>
        <p:spPr>
          <a:xfrm>
            <a:off x="6343401" y="4443350"/>
            <a:ext cx="3299362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9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rter Template_Heritage Month Presentation" id="{910467CA-E581-43CB-A3F9-242953556B2E}" vid="{325629C9-8C54-4982-A5E7-91DBF3E63BF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04BC66-A771-492B-8E79-E3C5E33B71F0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0AD4D6-2712-4EC3-A727-A5652AD67F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3ACE82-BD1C-4CC4-B9C6-7097502B70B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Starter Template_Heritage Month Presentation</Template>
  <TotalTime>0</TotalTime>
  <Words>487</Words>
  <Application>Microsoft Office PowerPoint</Application>
  <PresentationFormat>Breitbild</PresentationFormat>
  <Paragraphs>136</Paragraphs>
  <Slides>18</Slides>
  <Notes>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Arial,Sans-Serif</vt:lpstr>
      <vt:lpstr>Courier New</vt:lpstr>
      <vt:lpstr>Segoe UI</vt:lpstr>
      <vt:lpstr>Office Theme</vt:lpstr>
      <vt:lpstr>Einarmiger Bandit</vt:lpstr>
      <vt:lpstr>Gliederung</vt:lpstr>
      <vt:lpstr>Zielsetzung zu Begin</vt:lpstr>
      <vt:lpstr>Projektplanung</vt:lpstr>
      <vt:lpstr>Gantt-Diagramm</vt:lpstr>
      <vt:lpstr>Hardware</vt:lpstr>
      <vt:lpstr>Münzeinwurf</vt:lpstr>
      <vt:lpstr>Walzen und EV3</vt:lpstr>
      <vt:lpstr>Start-Hebel</vt:lpstr>
      <vt:lpstr>Softwarearchitektur</vt:lpstr>
      <vt:lpstr>Pseudo Klassendiagramm</vt:lpstr>
      <vt:lpstr>Flussdiagramm Hauptprogramm </vt:lpstr>
      <vt:lpstr>Flussdiagramm Thread </vt:lpstr>
      <vt:lpstr>Gewinnwahrscheinlichkeiten</vt:lpstr>
      <vt:lpstr>Probleme während der Umsetzung</vt:lpstr>
      <vt:lpstr>Fazit</vt:lpstr>
      <vt:lpstr>Danke fürs Zuhören! Habt ihr noch Fragen?</vt:lpstr>
      <vt:lpstr>Quellen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Alexander Werner</cp:lastModifiedBy>
  <cp:revision>497</cp:revision>
  <dcterms:created xsi:type="dcterms:W3CDTF">2026-01-12T07:15:02Z</dcterms:created>
  <dcterms:modified xsi:type="dcterms:W3CDTF">2026-02-04T20:56:20Z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